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9"/>
  </p:notesMasterIdLst>
  <p:sldIdLst>
    <p:sldId id="263" r:id="rId2"/>
    <p:sldId id="257" r:id="rId3"/>
    <p:sldId id="264" r:id="rId4"/>
    <p:sldId id="262" r:id="rId5"/>
    <p:sldId id="259" r:id="rId6"/>
    <p:sldId id="260" r:id="rId7"/>
    <p:sldId id="265"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2"/>
  </p:normalViewPr>
  <p:slideViewPr>
    <p:cSldViewPr snapToGrid="0" snapToObjects="1">
      <p:cViewPr>
        <p:scale>
          <a:sx n="103" d="100"/>
          <a:sy n="103" d="100"/>
        </p:scale>
        <p:origin x="1880" y="2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9FFFB4-ECB0-4145-9F84-220139280BD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552E863-408F-45E2-93D9-948354719A5F}">
      <dgm:prSet/>
      <dgm:spPr/>
      <dgm:t>
        <a:bodyPr/>
        <a:lstStyle/>
        <a:p>
          <a:r>
            <a:rPr lang="en-US"/>
            <a:t>133 puppies</a:t>
          </a:r>
        </a:p>
      </dgm:t>
    </dgm:pt>
    <dgm:pt modelId="{59AD8D8E-87C5-4998-910A-772AC4321F46}" type="parTrans" cxnId="{15875218-C1C0-4712-9AD2-CD38404DEB77}">
      <dgm:prSet/>
      <dgm:spPr/>
      <dgm:t>
        <a:bodyPr/>
        <a:lstStyle/>
        <a:p>
          <a:endParaRPr lang="en-US"/>
        </a:p>
      </dgm:t>
    </dgm:pt>
    <dgm:pt modelId="{523A1A3D-314F-4178-8B1C-FA66D5F4A164}" type="sibTrans" cxnId="{15875218-C1C0-4712-9AD2-CD38404DEB77}">
      <dgm:prSet/>
      <dgm:spPr/>
      <dgm:t>
        <a:bodyPr/>
        <a:lstStyle/>
        <a:p>
          <a:endParaRPr lang="en-US"/>
        </a:p>
      </dgm:t>
    </dgm:pt>
    <dgm:pt modelId="{BECFC690-AC6A-403C-958A-A5828993AD1E}">
      <dgm:prSet/>
      <dgm:spPr/>
      <dgm:t>
        <a:bodyPr/>
        <a:lstStyle/>
        <a:p>
          <a:r>
            <a:rPr lang="en-US"/>
            <a:t>Puppy characteristics: failure or success, litter, sex, birth season, litter size, breed, test age</a:t>
          </a:r>
        </a:p>
      </dgm:t>
    </dgm:pt>
    <dgm:pt modelId="{7C5B5D48-53F2-48CD-A0BF-2C04F2AC519C}" type="parTrans" cxnId="{45B99D78-136B-4C28-9E98-982851ED3F7E}">
      <dgm:prSet/>
      <dgm:spPr/>
      <dgm:t>
        <a:bodyPr/>
        <a:lstStyle/>
        <a:p>
          <a:endParaRPr lang="en-US"/>
        </a:p>
      </dgm:t>
    </dgm:pt>
    <dgm:pt modelId="{87344D70-DFB5-4869-9639-B07FC60872B6}" type="sibTrans" cxnId="{45B99D78-136B-4C28-9E98-982851ED3F7E}">
      <dgm:prSet/>
      <dgm:spPr/>
      <dgm:t>
        <a:bodyPr/>
        <a:lstStyle/>
        <a:p>
          <a:endParaRPr lang="en-US"/>
        </a:p>
      </dgm:t>
    </dgm:pt>
    <dgm:pt modelId="{C675945E-CAE4-4E7E-845C-08DA217F5821}">
      <dgm:prSet/>
      <dgm:spPr/>
      <dgm:t>
        <a:bodyPr/>
        <a:lstStyle/>
        <a:p>
          <a:r>
            <a:rPr lang="en-US"/>
            <a:t>Excel spreadsheet (will need to be converted to csv and lots of subsetting/removing of data!)</a:t>
          </a:r>
        </a:p>
      </dgm:t>
    </dgm:pt>
    <dgm:pt modelId="{6E32A5A3-D913-4501-B4B1-5FB61E175B7F}" type="parTrans" cxnId="{7663A777-5615-4DCA-84BD-F9EE34DAD3F1}">
      <dgm:prSet/>
      <dgm:spPr/>
      <dgm:t>
        <a:bodyPr/>
        <a:lstStyle/>
        <a:p>
          <a:endParaRPr lang="en-US"/>
        </a:p>
      </dgm:t>
    </dgm:pt>
    <dgm:pt modelId="{3B09272B-7798-4CF8-A877-473ECA4CD1C4}" type="sibTrans" cxnId="{7663A777-5615-4DCA-84BD-F9EE34DAD3F1}">
      <dgm:prSet/>
      <dgm:spPr/>
      <dgm:t>
        <a:bodyPr/>
        <a:lstStyle/>
        <a:p>
          <a:endParaRPr lang="en-US"/>
        </a:p>
      </dgm:t>
    </dgm:pt>
    <dgm:pt modelId="{9C6D2D5B-507C-4176-AF8D-31EC608BBC1B}">
      <dgm:prSet/>
      <dgm:spPr/>
      <dgm:t>
        <a:bodyPr/>
        <a:lstStyle/>
        <a:p>
          <a:r>
            <a:rPr lang="en-US"/>
            <a:t>Z scores for variable performance</a:t>
          </a:r>
        </a:p>
      </dgm:t>
    </dgm:pt>
    <dgm:pt modelId="{2CEFF6A3-03C2-4870-AB8D-2AC1814C9C51}" type="parTrans" cxnId="{E043D05B-0A50-4F35-9B34-E05EECD654CE}">
      <dgm:prSet/>
      <dgm:spPr/>
      <dgm:t>
        <a:bodyPr/>
        <a:lstStyle/>
        <a:p>
          <a:endParaRPr lang="en-US"/>
        </a:p>
      </dgm:t>
    </dgm:pt>
    <dgm:pt modelId="{96D86EC4-9D52-4013-A2D8-7974E08B028B}" type="sibTrans" cxnId="{E043D05B-0A50-4F35-9B34-E05EECD654CE}">
      <dgm:prSet/>
      <dgm:spPr/>
      <dgm:t>
        <a:bodyPr/>
        <a:lstStyle/>
        <a:p>
          <a:endParaRPr lang="en-US"/>
        </a:p>
      </dgm:t>
    </dgm:pt>
    <dgm:pt modelId="{A0D90B82-7564-4D80-A7B1-0AE7D8DF428D}">
      <dgm:prSet/>
      <dgm:spPr/>
      <dgm:t>
        <a:bodyPr/>
        <a:lstStyle/>
        <a:p>
          <a:r>
            <a:rPr lang="en-US"/>
            <a:t>Principal components derived from Z scores</a:t>
          </a:r>
        </a:p>
      </dgm:t>
    </dgm:pt>
    <dgm:pt modelId="{E676EA2C-8E9D-4787-8A0A-4D1EBDB2B5B6}" type="parTrans" cxnId="{B046C5C8-4697-4140-BC56-9AD68F1009A3}">
      <dgm:prSet/>
      <dgm:spPr/>
      <dgm:t>
        <a:bodyPr/>
        <a:lstStyle/>
        <a:p>
          <a:endParaRPr lang="en-US"/>
        </a:p>
      </dgm:t>
    </dgm:pt>
    <dgm:pt modelId="{58AEAF2D-D282-4C95-8919-57EF62318B26}" type="sibTrans" cxnId="{B046C5C8-4697-4140-BC56-9AD68F1009A3}">
      <dgm:prSet/>
      <dgm:spPr/>
      <dgm:t>
        <a:bodyPr/>
        <a:lstStyle/>
        <a:p>
          <a:endParaRPr lang="en-US"/>
        </a:p>
      </dgm:t>
    </dgm:pt>
    <dgm:pt modelId="{CF7A8A79-EF84-4C47-8178-14E2CAA01CAD}" type="pres">
      <dgm:prSet presAssocID="{F59FFFB4-ECB0-4145-9F84-220139280BD7}" presName="linear" presStyleCnt="0">
        <dgm:presLayoutVars>
          <dgm:animLvl val="lvl"/>
          <dgm:resizeHandles val="exact"/>
        </dgm:presLayoutVars>
      </dgm:prSet>
      <dgm:spPr/>
    </dgm:pt>
    <dgm:pt modelId="{36E0B972-C806-6940-A698-BBA36759FE06}" type="pres">
      <dgm:prSet presAssocID="{1552E863-408F-45E2-93D9-948354719A5F}" presName="parentText" presStyleLbl="node1" presStyleIdx="0" presStyleCnt="5">
        <dgm:presLayoutVars>
          <dgm:chMax val="0"/>
          <dgm:bulletEnabled val="1"/>
        </dgm:presLayoutVars>
      </dgm:prSet>
      <dgm:spPr/>
    </dgm:pt>
    <dgm:pt modelId="{4DF15FA4-5C84-914E-9E84-5FB2CC9B14E1}" type="pres">
      <dgm:prSet presAssocID="{523A1A3D-314F-4178-8B1C-FA66D5F4A164}" presName="spacer" presStyleCnt="0"/>
      <dgm:spPr/>
    </dgm:pt>
    <dgm:pt modelId="{FBD80586-0C85-E143-9B43-2F6858045BA1}" type="pres">
      <dgm:prSet presAssocID="{BECFC690-AC6A-403C-958A-A5828993AD1E}" presName="parentText" presStyleLbl="node1" presStyleIdx="1" presStyleCnt="5">
        <dgm:presLayoutVars>
          <dgm:chMax val="0"/>
          <dgm:bulletEnabled val="1"/>
        </dgm:presLayoutVars>
      </dgm:prSet>
      <dgm:spPr/>
    </dgm:pt>
    <dgm:pt modelId="{BD4C0192-0CC4-584F-BB6A-58766EA836DA}" type="pres">
      <dgm:prSet presAssocID="{87344D70-DFB5-4869-9639-B07FC60872B6}" presName="spacer" presStyleCnt="0"/>
      <dgm:spPr/>
    </dgm:pt>
    <dgm:pt modelId="{BA86CD94-F0F9-C145-AD29-15C2E23B5B7B}" type="pres">
      <dgm:prSet presAssocID="{C675945E-CAE4-4E7E-845C-08DA217F5821}" presName="parentText" presStyleLbl="node1" presStyleIdx="2" presStyleCnt="5">
        <dgm:presLayoutVars>
          <dgm:chMax val="0"/>
          <dgm:bulletEnabled val="1"/>
        </dgm:presLayoutVars>
      </dgm:prSet>
      <dgm:spPr/>
    </dgm:pt>
    <dgm:pt modelId="{638B9A80-C512-3A48-AAA2-63ECB2616356}" type="pres">
      <dgm:prSet presAssocID="{3B09272B-7798-4CF8-A877-473ECA4CD1C4}" presName="spacer" presStyleCnt="0"/>
      <dgm:spPr/>
    </dgm:pt>
    <dgm:pt modelId="{37FBE62D-385F-6A41-932B-9FF3CAAF006D}" type="pres">
      <dgm:prSet presAssocID="{9C6D2D5B-507C-4176-AF8D-31EC608BBC1B}" presName="parentText" presStyleLbl="node1" presStyleIdx="3" presStyleCnt="5">
        <dgm:presLayoutVars>
          <dgm:chMax val="0"/>
          <dgm:bulletEnabled val="1"/>
        </dgm:presLayoutVars>
      </dgm:prSet>
      <dgm:spPr/>
    </dgm:pt>
    <dgm:pt modelId="{27DE7413-A1FF-FE4B-8033-2AF2B662F8FC}" type="pres">
      <dgm:prSet presAssocID="{96D86EC4-9D52-4013-A2D8-7974E08B028B}" presName="spacer" presStyleCnt="0"/>
      <dgm:spPr/>
    </dgm:pt>
    <dgm:pt modelId="{9B03FF05-325F-7F4F-8756-8866AB64853C}" type="pres">
      <dgm:prSet presAssocID="{A0D90B82-7564-4D80-A7B1-0AE7D8DF428D}" presName="parentText" presStyleLbl="node1" presStyleIdx="4" presStyleCnt="5">
        <dgm:presLayoutVars>
          <dgm:chMax val="0"/>
          <dgm:bulletEnabled val="1"/>
        </dgm:presLayoutVars>
      </dgm:prSet>
      <dgm:spPr/>
    </dgm:pt>
  </dgm:ptLst>
  <dgm:cxnLst>
    <dgm:cxn modelId="{15875218-C1C0-4712-9AD2-CD38404DEB77}" srcId="{F59FFFB4-ECB0-4145-9F84-220139280BD7}" destId="{1552E863-408F-45E2-93D9-948354719A5F}" srcOrd="0" destOrd="0" parTransId="{59AD8D8E-87C5-4998-910A-772AC4321F46}" sibTransId="{523A1A3D-314F-4178-8B1C-FA66D5F4A164}"/>
    <dgm:cxn modelId="{E043D05B-0A50-4F35-9B34-E05EECD654CE}" srcId="{F59FFFB4-ECB0-4145-9F84-220139280BD7}" destId="{9C6D2D5B-507C-4176-AF8D-31EC608BBC1B}" srcOrd="3" destOrd="0" parTransId="{2CEFF6A3-03C2-4870-AB8D-2AC1814C9C51}" sibTransId="{96D86EC4-9D52-4013-A2D8-7974E08B028B}"/>
    <dgm:cxn modelId="{1DE1446E-C5D8-634A-9729-7C09728A39C0}" type="presOf" srcId="{9C6D2D5B-507C-4176-AF8D-31EC608BBC1B}" destId="{37FBE62D-385F-6A41-932B-9FF3CAAF006D}" srcOrd="0" destOrd="0" presId="urn:microsoft.com/office/officeart/2005/8/layout/vList2"/>
    <dgm:cxn modelId="{602EFA72-6539-B249-8B5F-E5BBB932921D}" type="presOf" srcId="{BECFC690-AC6A-403C-958A-A5828993AD1E}" destId="{FBD80586-0C85-E143-9B43-2F6858045BA1}" srcOrd="0" destOrd="0" presId="urn:microsoft.com/office/officeart/2005/8/layout/vList2"/>
    <dgm:cxn modelId="{7663A777-5615-4DCA-84BD-F9EE34DAD3F1}" srcId="{F59FFFB4-ECB0-4145-9F84-220139280BD7}" destId="{C675945E-CAE4-4E7E-845C-08DA217F5821}" srcOrd="2" destOrd="0" parTransId="{6E32A5A3-D913-4501-B4B1-5FB61E175B7F}" sibTransId="{3B09272B-7798-4CF8-A877-473ECA4CD1C4}"/>
    <dgm:cxn modelId="{45B99D78-136B-4C28-9E98-982851ED3F7E}" srcId="{F59FFFB4-ECB0-4145-9F84-220139280BD7}" destId="{BECFC690-AC6A-403C-958A-A5828993AD1E}" srcOrd="1" destOrd="0" parTransId="{7C5B5D48-53F2-48CD-A0BF-2C04F2AC519C}" sibTransId="{87344D70-DFB5-4869-9639-B07FC60872B6}"/>
    <dgm:cxn modelId="{239B88A5-945B-394E-81C5-F77B909511AE}" type="presOf" srcId="{F59FFFB4-ECB0-4145-9F84-220139280BD7}" destId="{CF7A8A79-EF84-4C47-8178-14E2CAA01CAD}" srcOrd="0" destOrd="0" presId="urn:microsoft.com/office/officeart/2005/8/layout/vList2"/>
    <dgm:cxn modelId="{EDB987A8-7A6A-164D-A517-84F94FC8BF93}" type="presOf" srcId="{C675945E-CAE4-4E7E-845C-08DA217F5821}" destId="{BA86CD94-F0F9-C145-AD29-15C2E23B5B7B}" srcOrd="0" destOrd="0" presId="urn:microsoft.com/office/officeart/2005/8/layout/vList2"/>
    <dgm:cxn modelId="{89C267BB-3707-AA43-B886-7C94B2B8D365}" type="presOf" srcId="{A0D90B82-7564-4D80-A7B1-0AE7D8DF428D}" destId="{9B03FF05-325F-7F4F-8756-8866AB64853C}" srcOrd="0" destOrd="0" presId="urn:microsoft.com/office/officeart/2005/8/layout/vList2"/>
    <dgm:cxn modelId="{B046C5C8-4697-4140-BC56-9AD68F1009A3}" srcId="{F59FFFB4-ECB0-4145-9F84-220139280BD7}" destId="{A0D90B82-7564-4D80-A7B1-0AE7D8DF428D}" srcOrd="4" destOrd="0" parTransId="{E676EA2C-8E9D-4787-8A0A-4D1EBDB2B5B6}" sibTransId="{58AEAF2D-D282-4C95-8919-57EF62318B26}"/>
    <dgm:cxn modelId="{40EDC0D2-2359-C948-92CB-83DA362B39ED}" type="presOf" srcId="{1552E863-408F-45E2-93D9-948354719A5F}" destId="{36E0B972-C806-6940-A698-BBA36759FE06}" srcOrd="0" destOrd="0" presId="urn:microsoft.com/office/officeart/2005/8/layout/vList2"/>
    <dgm:cxn modelId="{DD66677E-7AFD-C64B-A227-F775682CA1A0}" type="presParOf" srcId="{CF7A8A79-EF84-4C47-8178-14E2CAA01CAD}" destId="{36E0B972-C806-6940-A698-BBA36759FE06}" srcOrd="0" destOrd="0" presId="urn:microsoft.com/office/officeart/2005/8/layout/vList2"/>
    <dgm:cxn modelId="{161E2611-D065-014A-98B8-2D571EA800D8}" type="presParOf" srcId="{CF7A8A79-EF84-4C47-8178-14E2CAA01CAD}" destId="{4DF15FA4-5C84-914E-9E84-5FB2CC9B14E1}" srcOrd="1" destOrd="0" presId="urn:microsoft.com/office/officeart/2005/8/layout/vList2"/>
    <dgm:cxn modelId="{7ED11ABE-2F69-A64D-8847-4322BCF95ECA}" type="presParOf" srcId="{CF7A8A79-EF84-4C47-8178-14E2CAA01CAD}" destId="{FBD80586-0C85-E143-9B43-2F6858045BA1}" srcOrd="2" destOrd="0" presId="urn:microsoft.com/office/officeart/2005/8/layout/vList2"/>
    <dgm:cxn modelId="{F2A9E893-9CBC-D841-BC2D-4F985FB31FED}" type="presParOf" srcId="{CF7A8A79-EF84-4C47-8178-14E2CAA01CAD}" destId="{BD4C0192-0CC4-584F-BB6A-58766EA836DA}" srcOrd="3" destOrd="0" presId="urn:microsoft.com/office/officeart/2005/8/layout/vList2"/>
    <dgm:cxn modelId="{9394431D-552F-E340-AD8B-8A01D473E345}" type="presParOf" srcId="{CF7A8A79-EF84-4C47-8178-14E2CAA01CAD}" destId="{BA86CD94-F0F9-C145-AD29-15C2E23B5B7B}" srcOrd="4" destOrd="0" presId="urn:microsoft.com/office/officeart/2005/8/layout/vList2"/>
    <dgm:cxn modelId="{169554A6-7A3A-AB48-AC8D-9D0EC7F9EFCE}" type="presParOf" srcId="{CF7A8A79-EF84-4C47-8178-14E2CAA01CAD}" destId="{638B9A80-C512-3A48-AAA2-63ECB2616356}" srcOrd="5" destOrd="0" presId="urn:microsoft.com/office/officeart/2005/8/layout/vList2"/>
    <dgm:cxn modelId="{FF84C41C-4466-E34E-B869-8926DB45146F}" type="presParOf" srcId="{CF7A8A79-EF84-4C47-8178-14E2CAA01CAD}" destId="{37FBE62D-385F-6A41-932B-9FF3CAAF006D}" srcOrd="6" destOrd="0" presId="urn:microsoft.com/office/officeart/2005/8/layout/vList2"/>
    <dgm:cxn modelId="{DA9DA8D5-2D3B-D648-B6B0-4730618305C9}" type="presParOf" srcId="{CF7A8A79-EF84-4C47-8178-14E2CAA01CAD}" destId="{27DE7413-A1FF-FE4B-8033-2AF2B662F8FC}" srcOrd="7" destOrd="0" presId="urn:microsoft.com/office/officeart/2005/8/layout/vList2"/>
    <dgm:cxn modelId="{A8451595-584B-6F4B-B208-EF22529D5B3D}" type="presParOf" srcId="{CF7A8A79-EF84-4C47-8178-14E2CAA01CAD}" destId="{9B03FF05-325F-7F4F-8756-8866AB64853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0B972-C806-6940-A698-BBA36759FE06}">
      <dsp:nvSpPr>
        <dsp:cNvPr id="0" name=""/>
        <dsp:cNvSpPr/>
      </dsp:nvSpPr>
      <dsp:spPr>
        <a:xfrm>
          <a:off x="0" y="49305"/>
          <a:ext cx="4417265" cy="10003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133 puppies</a:t>
          </a:r>
        </a:p>
      </dsp:txBody>
      <dsp:txXfrm>
        <a:off x="48833" y="98138"/>
        <a:ext cx="4319599" cy="902684"/>
      </dsp:txXfrm>
    </dsp:sp>
    <dsp:sp modelId="{FBD80586-0C85-E143-9B43-2F6858045BA1}">
      <dsp:nvSpPr>
        <dsp:cNvPr id="0" name=""/>
        <dsp:cNvSpPr/>
      </dsp:nvSpPr>
      <dsp:spPr>
        <a:xfrm>
          <a:off x="0" y="1104375"/>
          <a:ext cx="4417265" cy="1000350"/>
        </a:xfrm>
        <a:prstGeom prst="roundRect">
          <a:avLst/>
        </a:prstGeom>
        <a:solidFill>
          <a:schemeClr val="accent2">
            <a:hueOff val="663946"/>
            <a:satOff val="2284"/>
            <a:lumOff val="-4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Puppy characteristics: failure or success, litter, sex, birth season, litter size, breed, test age</a:t>
          </a:r>
        </a:p>
      </dsp:txBody>
      <dsp:txXfrm>
        <a:off x="48833" y="1153208"/>
        <a:ext cx="4319599" cy="902684"/>
      </dsp:txXfrm>
    </dsp:sp>
    <dsp:sp modelId="{BA86CD94-F0F9-C145-AD29-15C2E23B5B7B}">
      <dsp:nvSpPr>
        <dsp:cNvPr id="0" name=""/>
        <dsp:cNvSpPr/>
      </dsp:nvSpPr>
      <dsp:spPr>
        <a:xfrm>
          <a:off x="0" y="2159445"/>
          <a:ext cx="4417265" cy="1000350"/>
        </a:xfrm>
        <a:prstGeom prst="roundRect">
          <a:avLst/>
        </a:prstGeom>
        <a:solidFill>
          <a:schemeClr val="accent2">
            <a:hueOff val="1327892"/>
            <a:satOff val="4567"/>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Excel spreadsheet (will need to be converted to csv and lots of subsetting/removing of data!)</a:t>
          </a:r>
        </a:p>
      </dsp:txBody>
      <dsp:txXfrm>
        <a:off x="48833" y="2208278"/>
        <a:ext cx="4319599" cy="902684"/>
      </dsp:txXfrm>
    </dsp:sp>
    <dsp:sp modelId="{37FBE62D-385F-6A41-932B-9FF3CAAF006D}">
      <dsp:nvSpPr>
        <dsp:cNvPr id="0" name=""/>
        <dsp:cNvSpPr/>
      </dsp:nvSpPr>
      <dsp:spPr>
        <a:xfrm>
          <a:off x="0" y="3214515"/>
          <a:ext cx="4417265" cy="1000350"/>
        </a:xfrm>
        <a:prstGeom prst="roundRect">
          <a:avLst/>
        </a:prstGeom>
        <a:solidFill>
          <a:schemeClr val="accent2">
            <a:hueOff val="1991838"/>
            <a:satOff val="6851"/>
            <a:lumOff val="-13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Z scores for variable performance</a:t>
          </a:r>
        </a:p>
      </dsp:txBody>
      <dsp:txXfrm>
        <a:off x="48833" y="3263348"/>
        <a:ext cx="4319599" cy="902684"/>
      </dsp:txXfrm>
    </dsp:sp>
    <dsp:sp modelId="{9B03FF05-325F-7F4F-8756-8866AB64853C}">
      <dsp:nvSpPr>
        <dsp:cNvPr id="0" name=""/>
        <dsp:cNvSpPr/>
      </dsp:nvSpPr>
      <dsp:spPr>
        <a:xfrm>
          <a:off x="0" y="4269585"/>
          <a:ext cx="4417265" cy="1000350"/>
        </a:xfrm>
        <a:prstGeom prst="roundRect">
          <a:avLst/>
        </a:prstGeom>
        <a:solidFill>
          <a:schemeClr val="accent2">
            <a:hueOff val="2655785"/>
            <a:satOff val="9135"/>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Principal components derived from Z scores</a:t>
          </a:r>
        </a:p>
      </dsp:txBody>
      <dsp:txXfrm>
        <a:off x="48833" y="4318418"/>
        <a:ext cx="4319599" cy="9026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DC39-EC89-C34A-8186-73F5DBBF9865}" type="datetimeFigureOut">
              <a:rPr lang="en-US" smtClean="0"/>
              <a:t>4/15/19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E666-7107-2342-927F-8EB4ABE08317}" type="slidenum">
              <a:rPr lang="en-US" smtClean="0"/>
              <a:t>‹#›</a:t>
            </a:fld>
            <a:endParaRPr lang="en-US"/>
          </a:p>
        </p:txBody>
      </p:sp>
    </p:spTree>
    <p:extLst>
      <p:ext uri="{BB962C8B-B14F-4D97-AF65-F5344CB8AC3E}">
        <p14:creationId xmlns:p14="http://schemas.microsoft.com/office/powerpoint/2010/main" val="755109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3E666-7107-2342-927F-8EB4ABE08317}" type="slidenum">
              <a:rPr lang="en-US" smtClean="0"/>
              <a:t>2</a:t>
            </a:fld>
            <a:endParaRPr lang="en-US"/>
          </a:p>
        </p:txBody>
      </p:sp>
    </p:spTree>
    <p:extLst>
      <p:ext uri="{BB962C8B-B14F-4D97-AF65-F5344CB8AC3E}">
        <p14:creationId xmlns:p14="http://schemas.microsoft.com/office/powerpoint/2010/main" val="3553377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3E666-7107-2342-927F-8EB4ABE08317}" type="slidenum">
              <a:rPr lang="en-US" smtClean="0"/>
              <a:t>6</a:t>
            </a:fld>
            <a:endParaRPr lang="en-US"/>
          </a:p>
        </p:txBody>
      </p:sp>
    </p:spTree>
    <p:extLst>
      <p:ext uri="{BB962C8B-B14F-4D97-AF65-F5344CB8AC3E}">
        <p14:creationId xmlns:p14="http://schemas.microsoft.com/office/powerpoint/2010/main" val="1255445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1007534" y="0"/>
            <a:ext cx="589882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6906359"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58856" y="3428999"/>
            <a:ext cx="4138550" cy="2268559"/>
          </a:xfrm>
        </p:spPr>
        <p:txBody>
          <a:bodyPr anchor="t">
            <a:normAutofit/>
          </a:bodyPr>
          <a:lstStyle>
            <a:lvl1pPr algn="r">
              <a:defRPr sz="4200"/>
            </a:lvl1pPr>
          </a:lstStyle>
          <a:p>
            <a:r>
              <a:rPr lang="en-US"/>
              <a:t>Click to edit Master title style</a:t>
            </a:r>
            <a:endParaRPr lang="en-US" dirty="0"/>
          </a:p>
        </p:txBody>
      </p:sp>
      <p:sp>
        <p:nvSpPr>
          <p:cNvPr id="3" name="Subtitle 2"/>
          <p:cNvSpPr>
            <a:spLocks noGrp="1"/>
          </p:cNvSpPr>
          <p:nvPr>
            <p:ph type="subTitle" idx="1"/>
          </p:nvPr>
        </p:nvSpPr>
        <p:spPr>
          <a:xfrm>
            <a:off x="2131292" y="2268787"/>
            <a:ext cx="3966114" cy="1160213"/>
          </a:xfrm>
        </p:spPr>
        <p:txBody>
          <a:bodyPr tIns="0" anchor="b">
            <a:normAutofit/>
          </a:bodyPr>
          <a:lstStyle>
            <a:lvl1pPr marL="0" indent="0" algn="r">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98FBD9-E1C8-AC42-ACD5-5EE8B5256BDC}"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CF24EDC1-575E-7249-A6A7-C51D012F9C4F}" type="slidenum">
              <a:rPr lang="en-US" smtClean="0"/>
              <a:t>‹#›</a:t>
            </a:fld>
            <a:endParaRPr lang="en-US"/>
          </a:p>
        </p:txBody>
      </p:sp>
      <p:sp>
        <p:nvSpPr>
          <p:cNvPr id="24" name="TextBox 23"/>
          <p:cNvSpPr txBox="1"/>
          <p:nvPr/>
        </p:nvSpPr>
        <p:spPr>
          <a:xfrm>
            <a:off x="1641440" y="3262168"/>
            <a:ext cx="311727" cy="430887"/>
          </a:xfrm>
          <a:prstGeom prst="rect">
            <a:avLst/>
          </a:prstGeom>
          <a:noFill/>
        </p:spPr>
        <p:txBody>
          <a:bodyPr wrap="square" rtlCol="0">
            <a:spAutoFit/>
          </a:bodyPr>
          <a:lstStyle/>
          <a:p>
            <a:pPr algn="r"/>
            <a:r>
              <a:rPr lang="en-US" sz="2200" dirty="0">
                <a:solidFill>
                  <a:schemeClr val="accent6"/>
                </a:solidFill>
                <a:latin typeface="Wingdings 3" panose="05040102010807070707" pitchFamily="18" charset="2"/>
              </a:rPr>
              <a:t>z</a:t>
            </a:r>
            <a:endParaRPr lang="en-US" sz="2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9910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extBox 1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58857" y="808057"/>
            <a:ext cx="5885350"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120792" y="2049878"/>
            <a:ext cx="5723414" cy="40000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98FBD9-E1C8-AC42-ACD5-5EE8B5256BDC}"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4EDC1-575E-7249-A6A7-C51D012F9C4F}" type="slidenum">
              <a:rPr lang="en-US" smtClean="0"/>
              <a:t>‹#›</a:t>
            </a:fld>
            <a:endParaRPr lang="en-US"/>
          </a:p>
        </p:txBody>
      </p:sp>
    </p:spTree>
    <p:extLst>
      <p:ext uri="{BB962C8B-B14F-4D97-AF65-F5344CB8AC3E}">
        <p14:creationId xmlns:p14="http://schemas.microsoft.com/office/powerpoint/2010/main" val="366582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8" name="Rectangle 17"/>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p:cNvSpPr txBox="1"/>
          <p:nvPr/>
        </p:nvSpPr>
        <p:spPr>
          <a:xfrm rot="5400000">
            <a:off x="7688343" y="480678"/>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6849317" y="805818"/>
            <a:ext cx="99488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64598" y="970410"/>
            <a:ext cx="4715441"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98FBD9-E1C8-AC42-ACD5-5EE8B5256BDC}"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4EDC1-575E-7249-A6A7-C51D012F9C4F}" type="slidenum">
              <a:rPr lang="en-US" smtClean="0"/>
              <a:t>‹#›</a:t>
            </a:fld>
            <a:endParaRPr lang="en-US"/>
          </a:p>
        </p:txBody>
      </p:sp>
    </p:spTree>
    <p:extLst>
      <p:ext uri="{BB962C8B-B14F-4D97-AF65-F5344CB8AC3E}">
        <p14:creationId xmlns:p14="http://schemas.microsoft.com/office/powerpoint/2010/main" val="3220954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98FBD9-E1C8-AC42-ACD5-5EE8B5256BDC}"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4EDC1-575E-7249-A6A7-C51D012F9C4F}" type="slidenum">
              <a:rPr lang="en-US" smtClean="0"/>
              <a:t>‹#›</a:t>
            </a:fld>
            <a:endParaRPr lang="en-US"/>
          </a:p>
        </p:txBody>
      </p:sp>
      <p:sp>
        <p:nvSpPr>
          <p:cNvPr id="7" name="TextBox 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83568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7405" y="3199028"/>
            <a:ext cx="5967420" cy="1372971"/>
          </a:xfrm>
        </p:spPr>
        <p:txBody>
          <a:bodyPr anchor="t">
            <a:normAutofit/>
          </a:bodyPr>
          <a:lstStyle>
            <a:lvl1pPr algn="r">
              <a:defRPr sz="2800"/>
            </a:lvl1pPr>
          </a:lstStyle>
          <a:p>
            <a:r>
              <a:rPr lang="en-US"/>
              <a:t>Click to edit Master title style</a:t>
            </a:r>
            <a:endParaRPr lang="en-US" dirty="0"/>
          </a:p>
        </p:txBody>
      </p:sp>
      <p:sp>
        <p:nvSpPr>
          <p:cNvPr id="3" name="Text Placeholder 2"/>
          <p:cNvSpPr>
            <a:spLocks noGrp="1"/>
          </p:cNvSpPr>
          <p:nvPr>
            <p:ph type="body" idx="1"/>
          </p:nvPr>
        </p:nvSpPr>
        <p:spPr>
          <a:xfrm>
            <a:off x="2121131" y="2272143"/>
            <a:ext cx="5803294" cy="926885"/>
          </a:xfrm>
        </p:spPr>
        <p:txBody>
          <a:bodyPr tIns="0" anchor="b">
            <a:normAutofit/>
          </a:bodyPr>
          <a:lstStyle>
            <a:lvl1pPr marL="0" indent="0" algn="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98FBD9-E1C8-AC42-ACD5-5EE8B5256BDC}"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4EDC1-575E-7249-A6A7-C51D012F9C4F}" type="slidenum">
              <a:rPr lang="en-US" smtClean="0"/>
              <a:t>‹#›</a:t>
            </a:fld>
            <a:endParaRPr lang="en-US"/>
          </a:p>
        </p:txBody>
      </p:sp>
      <p:sp>
        <p:nvSpPr>
          <p:cNvPr id="16" name="TextBox 15"/>
          <p:cNvSpPr txBox="1"/>
          <p:nvPr/>
        </p:nvSpPr>
        <p:spPr>
          <a:xfrm>
            <a:off x="1644924" y="3023993"/>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28789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Rectangle 11"/>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61426" y="805818"/>
            <a:ext cx="5882780"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965406" y="2056800"/>
            <a:ext cx="2855547" cy="3993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4679" y="2056800"/>
            <a:ext cx="2859527" cy="3993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98FBD9-E1C8-AC42-ACD5-5EE8B5256BDC}"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4EDC1-575E-7249-A6A7-C51D012F9C4F}" type="slidenum">
              <a:rPr lang="en-US" smtClean="0"/>
              <a:t>‹#›</a:t>
            </a:fld>
            <a:endParaRPr lang="en-US"/>
          </a:p>
        </p:txBody>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6682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Rectangle 13"/>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63589" y="805818"/>
            <a:ext cx="5880617" cy="10770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63589" y="2054563"/>
            <a:ext cx="2857364"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962510" y="2851330"/>
            <a:ext cx="2858443" cy="31986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84679" y="2054563"/>
            <a:ext cx="2859527"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984680" y="2851330"/>
            <a:ext cx="2859526" cy="31986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98FBD9-E1C8-AC42-ACD5-5EE8B5256BDC}" type="datetimeFigureOut">
              <a:rPr lang="en-US" smtClean="0"/>
              <a:t>4/14/19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4EDC1-575E-7249-A6A7-C51D012F9C4F}" type="slidenum">
              <a:rPr lang="en-US" smtClean="0"/>
              <a:t>‹#›</a:t>
            </a:fld>
            <a:endParaRPr lang="en-US"/>
          </a:p>
        </p:txBody>
      </p:sp>
    </p:spTree>
    <p:extLst>
      <p:ext uri="{BB962C8B-B14F-4D97-AF65-F5344CB8AC3E}">
        <p14:creationId xmlns:p14="http://schemas.microsoft.com/office/powerpoint/2010/main" val="3313055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extBox 15"/>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98FBD9-E1C8-AC42-ACD5-5EE8B5256BDC}" type="datetimeFigureOut">
              <a:rPr lang="en-US" smtClean="0"/>
              <a:t>4/14/19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4EDC1-575E-7249-A6A7-C51D012F9C4F}" type="slidenum">
              <a:rPr lang="en-US" smtClean="0"/>
              <a:t>‹#›</a:t>
            </a:fld>
            <a:endParaRPr lang="en-US"/>
          </a:p>
        </p:txBody>
      </p:sp>
    </p:spTree>
    <p:extLst>
      <p:ext uri="{BB962C8B-B14F-4D97-AF65-F5344CB8AC3E}">
        <p14:creationId xmlns:p14="http://schemas.microsoft.com/office/powerpoint/2010/main" val="2979492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698FBD9-E1C8-AC42-ACD5-5EE8B5256BDC}" type="datetimeFigureOut">
              <a:rPr lang="en-US" smtClean="0"/>
              <a:t>4/14/19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4EDC1-575E-7249-A6A7-C51D012F9C4F}" type="slidenum">
              <a:rPr lang="en-US" smtClean="0"/>
              <a:t>‹#›</a:t>
            </a:fld>
            <a:endParaRPr lang="en-US"/>
          </a:p>
        </p:txBody>
      </p:sp>
    </p:spTree>
    <p:extLst>
      <p:ext uri="{BB962C8B-B14F-4D97-AF65-F5344CB8AC3E}">
        <p14:creationId xmlns:p14="http://schemas.microsoft.com/office/powerpoint/2010/main" val="3082827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Rectangle 16"/>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485983" y="1296618"/>
            <a:ext cx="2120703" cy="1889075"/>
          </a:xfrm>
        </p:spPr>
        <p:txBody>
          <a:bodyPr anchor="b">
            <a:normAutofit/>
          </a:bodyPr>
          <a:lstStyle>
            <a:lvl1pPr algn="l">
              <a:defRPr sz="2000"/>
            </a:lvl1pPr>
          </a:lstStyle>
          <a:p>
            <a:r>
              <a:rPr lang="en-US"/>
              <a:t>Click to edit Master title style</a:t>
            </a:r>
            <a:endParaRPr lang="en-US" dirty="0"/>
          </a:p>
        </p:txBody>
      </p:sp>
      <p:sp>
        <p:nvSpPr>
          <p:cNvPr id="3" name="Content Placeholder 2"/>
          <p:cNvSpPr>
            <a:spLocks noGrp="1"/>
          </p:cNvSpPr>
          <p:nvPr>
            <p:ph idx="1"/>
          </p:nvPr>
        </p:nvSpPr>
        <p:spPr>
          <a:xfrm>
            <a:off x="4088538" y="805818"/>
            <a:ext cx="375566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5982" y="3186155"/>
            <a:ext cx="2120703" cy="2386397"/>
          </a:xfrm>
        </p:spPr>
        <p:txBody>
          <a:bodyPr>
            <a:normAutofit/>
          </a:bodyPr>
          <a:lstStyle>
            <a:lvl1pPr marL="0" indent="0" algn="l">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698FBD9-E1C8-AC42-ACD5-5EE8B5256BDC}"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4EDC1-575E-7249-A6A7-C51D012F9C4F}" type="slidenum">
              <a:rPr lang="en-US" smtClean="0"/>
              <a:t>‹#›</a:t>
            </a:fld>
            <a:endParaRPr lang="en-US"/>
          </a:p>
        </p:txBody>
      </p:sp>
    </p:spTree>
    <p:extLst>
      <p:ext uri="{BB962C8B-B14F-4D97-AF65-F5344CB8AC3E}">
        <p14:creationId xmlns:p14="http://schemas.microsoft.com/office/powerpoint/2010/main" val="3738149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3" name="Picture Placeholder 2"/>
          <p:cNvSpPr>
            <a:spLocks noGrp="1" noChangeAspect="1"/>
          </p:cNvSpPr>
          <p:nvPr>
            <p:ph type="pic" idx="1"/>
          </p:nvPr>
        </p:nvSpPr>
        <p:spPr>
          <a:xfrm>
            <a:off x="4582987" y="3229"/>
            <a:ext cx="3727769"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title"/>
          </p:nvPr>
        </p:nvSpPr>
        <p:spPr>
          <a:xfrm>
            <a:off x="1486671" y="1296618"/>
            <a:ext cx="2603212" cy="1886308"/>
          </a:xfrm>
        </p:spPr>
        <p:txBody>
          <a:bodyPr anchor="b">
            <a:normAutofit/>
          </a:bodyP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1485984" y="3182928"/>
            <a:ext cx="2603794" cy="2386394"/>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698FBD9-E1C8-AC42-ACD5-5EE8B5256BDC}"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4EDC1-575E-7249-A6A7-C51D012F9C4F}" type="slidenum">
              <a:rPr lang="en-US" smtClean="0"/>
              <a:t>‹#›</a:t>
            </a:fld>
            <a:endParaRPr lang="en-US"/>
          </a:p>
        </p:txBody>
      </p:sp>
    </p:spTree>
    <p:extLst>
      <p:ext uri="{BB962C8B-B14F-4D97-AF65-F5344CB8AC3E}">
        <p14:creationId xmlns:p14="http://schemas.microsoft.com/office/powerpoint/2010/main" val="3439105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71060" y="2912532"/>
            <a:ext cx="7772939" cy="3945467"/>
          </a:xfrm>
          <a:prstGeom prst="rect">
            <a:avLst/>
          </a:prstGeom>
        </p:spPr>
      </p:pic>
      <p:pic>
        <p:nvPicPr>
          <p:cNvPr id="15" name="Picture 14"/>
          <p:cNvPicPr>
            <a:picLocks noChangeAspect="1"/>
          </p:cNvPicPr>
          <p:nvPr/>
        </p:nvPicPr>
        <p:blipFill rotWithShape="1">
          <a:blip r:embed="rId14">
            <a:extLst>
              <a:ext uri="{28A0092B-C50C-407E-A947-70E740481C1C}">
                <a14:useLocalDpi xmlns:a14="http://schemas.microsoft.com/office/drawing/2010/main" val="0"/>
              </a:ext>
            </a:extLst>
          </a:blip>
          <a:srcRect r="24998"/>
          <a:stretch/>
        </p:blipFill>
        <p:spPr>
          <a:xfrm>
            <a:off x="1" y="0"/>
            <a:ext cx="9143999" cy="6858000"/>
          </a:xfrm>
          <a:prstGeom prst="rect">
            <a:avLst/>
          </a:prstGeom>
        </p:spPr>
      </p:pic>
      <p:sp>
        <p:nvSpPr>
          <p:cNvPr id="12" name="Rectangle 1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61317" y="808057"/>
            <a:ext cx="587801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26236" y="2049878"/>
            <a:ext cx="5713092" cy="400006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4" name="Date Placeholder 3"/>
          <p:cNvSpPr>
            <a:spLocks noGrp="1"/>
          </p:cNvSpPr>
          <p:nvPr>
            <p:ph type="dt" sz="half" idx="2"/>
          </p:nvPr>
        </p:nvSpPr>
        <p:spPr>
          <a:xfrm rot="5400000">
            <a:off x="-828294" y="5272451"/>
            <a:ext cx="2662729" cy="179188"/>
          </a:xfrm>
          <a:prstGeom prst="rect">
            <a:avLst/>
          </a:prstGeom>
        </p:spPr>
        <p:txBody>
          <a:bodyPr vert="horz" lIns="91440" tIns="18288" rIns="91440" bIns="45720" rtlCol="0" anchor="t"/>
          <a:lstStyle>
            <a:lvl1pPr algn="r">
              <a:defRPr sz="900">
                <a:solidFill>
                  <a:schemeClr val="tx1">
                    <a:tint val="75000"/>
                  </a:schemeClr>
                </a:solidFill>
                <a:latin typeface="+mn-lt"/>
              </a:defRPr>
            </a:lvl1pPr>
          </a:lstStyle>
          <a:p>
            <a:fld id="{8698FBD9-E1C8-AC42-ACD5-5EE8B5256BDC}" type="datetimeFigureOut">
              <a:rPr lang="en-US" smtClean="0"/>
              <a:t>4/14/19</a:t>
            </a:fld>
            <a:endParaRPr lang="en-US"/>
          </a:p>
        </p:txBody>
      </p:sp>
      <p:sp>
        <p:nvSpPr>
          <p:cNvPr id="5" name="Footer Placeholder 4"/>
          <p:cNvSpPr>
            <a:spLocks noGrp="1"/>
          </p:cNvSpPr>
          <p:nvPr>
            <p:ph type="ftr" sz="quarter" idx="3"/>
          </p:nvPr>
        </p:nvSpPr>
        <p:spPr>
          <a:xfrm rot="5400000">
            <a:off x="-2258177" y="3658900"/>
            <a:ext cx="5885352" cy="183663"/>
          </a:xfrm>
          <a:prstGeom prst="rect">
            <a:avLst/>
          </a:prstGeom>
        </p:spPr>
        <p:txBody>
          <a:bodyPr vert="horz" lIns="91440" tIns="45720" rIns="91440" bIns="18288" rtlCol="0" anchor="b"/>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2136" y="164594"/>
            <a:ext cx="638312" cy="322850"/>
          </a:xfrm>
          <a:prstGeom prst="rect">
            <a:avLst/>
          </a:prstGeom>
        </p:spPr>
        <p:txBody>
          <a:bodyPr vert="horz" lIns="91440" tIns="45720" rIns="45720" bIns="45720" rtlCol="0" anchor="ctr"/>
          <a:lstStyle>
            <a:lvl1pPr algn="r">
              <a:defRPr sz="1600">
                <a:solidFill>
                  <a:schemeClr val="tx1">
                    <a:tint val="75000"/>
                  </a:schemeClr>
                </a:solidFill>
              </a:defRPr>
            </a:lvl1pPr>
          </a:lstStyle>
          <a:p>
            <a:fld id="{CF24EDC1-575E-7249-A6A7-C51D012F9C4F}" type="slidenum">
              <a:rPr lang="en-US" smtClean="0"/>
              <a:t>‹#›</a:t>
            </a:fld>
            <a:endParaRPr lang="en-US"/>
          </a:p>
        </p:txBody>
      </p:sp>
    </p:spTree>
    <p:extLst>
      <p:ext uri="{BB962C8B-B14F-4D97-AF65-F5344CB8AC3E}">
        <p14:creationId xmlns:p14="http://schemas.microsoft.com/office/powerpoint/2010/main" val="119747366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r" defTabSz="685800" rtl="0" eaLnBrk="1" latinLnBrk="0" hangingPunct="1">
        <a:lnSpc>
          <a:spcPct val="90000"/>
        </a:lnSpc>
        <a:spcBef>
          <a:spcPct val="0"/>
        </a:spcBef>
        <a:buNone/>
        <a:defRPr sz="2800" b="0" i="0" kern="1200" cap="none">
          <a:solidFill>
            <a:schemeClr val="tx1"/>
          </a:solidFill>
          <a:effectLst/>
          <a:latin typeface="+mj-lt"/>
          <a:ea typeface="+mj-ea"/>
          <a:cs typeface="+mj-cs"/>
        </a:defRPr>
      </a:lvl1pPr>
    </p:titleStyle>
    <p:body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opdogtips.com/tool-best-guide-dog/" TargetMode="Externa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akc.org/dog-breeds" TargetMode="External"/><Relationship Id="rId5" Type="http://schemas.openxmlformats.org/officeDocument/2006/relationships/image" Target="../media/image10.tiff"/><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hyperlink" Target="https://doi.org/10.5061/dryad.50fj0" TargetMode="External"/><Relationship Id="rId2" Type="http://schemas.openxmlformats.org/officeDocument/2006/relationships/hyperlink" Target="https://doi.org/10.1073/pnas.17043031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843" y="487443"/>
            <a:ext cx="4381161" cy="584154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pic>
        <p:nvPicPr>
          <p:cNvPr id="12" name="Picture 11">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599" y="0"/>
            <a:ext cx="9142401" cy="6858000"/>
          </a:xfrm>
          <a:prstGeom prst="rect">
            <a:avLst/>
          </a:prstGeom>
        </p:spPr>
      </p:pic>
      <p:sp>
        <p:nvSpPr>
          <p:cNvPr id="2" name="Title 1">
            <a:extLst>
              <a:ext uri="{FF2B5EF4-FFF2-40B4-BE49-F238E27FC236}">
                <a16:creationId xmlns:a16="http://schemas.microsoft.com/office/drawing/2014/main" id="{832E7D8E-F3B5-2B44-8147-1E86D74E0D08}"/>
              </a:ext>
            </a:extLst>
          </p:cNvPr>
          <p:cNvSpPr>
            <a:spLocks noGrp="1"/>
          </p:cNvSpPr>
          <p:nvPr>
            <p:ph type="ctrTitle"/>
          </p:nvPr>
        </p:nvSpPr>
        <p:spPr>
          <a:xfrm>
            <a:off x="2279286" y="2568817"/>
            <a:ext cx="5366698" cy="3133968"/>
          </a:xfrm>
        </p:spPr>
        <p:txBody>
          <a:bodyPr>
            <a:normAutofit/>
          </a:bodyPr>
          <a:lstStyle/>
          <a:p>
            <a:pPr algn="l"/>
            <a:r>
              <a:rPr lang="en-US" sz="2700" b="1">
                <a:solidFill>
                  <a:srgbClr val="1F2D29"/>
                </a:solidFill>
                <a:latin typeface="Arial" panose="020B0604020202020204" pitchFamily="34" charset="0"/>
                <a:cs typeface="Arial" panose="020B0604020202020204" pitchFamily="34" charset="0"/>
              </a:rPr>
              <a:t>Relationships between Breed, Temperament, Intelligence and Guide Dog Success: </a:t>
            </a:r>
            <a:r>
              <a:rPr lang="en-US" sz="2700">
                <a:solidFill>
                  <a:srgbClr val="1F2D29"/>
                </a:solidFill>
                <a:latin typeface="Arial" panose="020B0604020202020204" pitchFamily="34" charset="0"/>
                <a:cs typeface="Arial" panose="020B0604020202020204" pitchFamily="34" charset="0"/>
              </a:rPr>
              <a:t>Do different breeds of guide dog program puppies affect behavior and ultimate success as a guide dog?</a:t>
            </a:r>
            <a:br>
              <a:rPr lang="en-US" sz="2700">
                <a:solidFill>
                  <a:srgbClr val="1F2D29"/>
                </a:solidFill>
                <a:latin typeface="Arial" panose="020B0604020202020204" pitchFamily="34" charset="0"/>
                <a:cs typeface="Arial" panose="020B0604020202020204" pitchFamily="34" charset="0"/>
              </a:rPr>
            </a:br>
            <a:endParaRPr lang="en-US" sz="2700">
              <a:solidFill>
                <a:srgbClr val="1F2D29"/>
              </a:solidFill>
            </a:endParaRPr>
          </a:p>
        </p:txBody>
      </p:sp>
      <p:sp>
        <p:nvSpPr>
          <p:cNvPr id="3" name="Subtitle 2">
            <a:extLst>
              <a:ext uri="{FF2B5EF4-FFF2-40B4-BE49-F238E27FC236}">
                <a16:creationId xmlns:a16="http://schemas.microsoft.com/office/drawing/2014/main" id="{087E447C-6D0F-5D48-A2DB-0FB0DC25C21B}"/>
              </a:ext>
            </a:extLst>
          </p:cNvPr>
          <p:cNvSpPr>
            <a:spLocks noGrp="1"/>
          </p:cNvSpPr>
          <p:nvPr>
            <p:ph type="subTitle" idx="1"/>
          </p:nvPr>
        </p:nvSpPr>
        <p:spPr>
          <a:xfrm>
            <a:off x="2279286" y="1325691"/>
            <a:ext cx="3266383" cy="1138426"/>
          </a:xfrm>
        </p:spPr>
        <p:txBody>
          <a:bodyPr>
            <a:normAutofit/>
          </a:bodyPr>
          <a:lstStyle/>
          <a:p>
            <a:pPr algn="l"/>
            <a:r>
              <a:rPr lang="en-US" sz="1400">
                <a:solidFill>
                  <a:srgbClr val="1F2D29"/>
                </a:solidFill>
                <a:latin typeface="Arial" panose="020B0604020202020204" pitchFamily="34" charset="0"/>
                <a:cs typeface="Arial" panose="020B0604020202020204" pitchFamily="34" charset="0"/>
              </a:rPr>
              <a:t>Sarah Colbert</a:t>
            </a:r>
          </a:p>
        </p:txBody>
      </p:sp>
      <p:sp>
        <p:nvSpPr>
          <p:cNvPr id="14" name="Rectangle 13">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ight Triangle 15">
            <a:extLst>
              <a:ext uri="{FF2B5EF4-FFF2-40B4-BE49-F238E27FC236}">
                <a16:creationId xmlns:a16="http://schemas.microsoft.com/office/drawing/2014/main" id="{2663C086-1480-4E81-BD6F-3E43A4C38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894841" y="2792040"/>
            <a:ext cx="353147" cy="26486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21715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6160" y="808271"/>
            <a:ext cx="3312097" cy="1077229"/>
          </a:xfrm>
        </p:spPr>
        <p:txBody>
          <a:bodyPr>
            <a:normAutofit/>
          </a:bodyPr>
          <a:lstStyle/>
          <a:p>
            <a:pPr algn="l"/>
            <a:r>
              <a:rPr lang="en-US" dirty="0"/>
              <a:t>Background and Motivation</a:t>
            </a:r>
          </a:p>
        </p:txBody>
      </p:sp>
      <p:sp>
        <p:nvSpPr>
          <p:cNvPr id="3" name="Content Placeholder 2"/>
          <p:cNvSpPr>
            <a:spLocks noGrp="1"/>
          </p:cNvSpPr>
          <p:nvPr>
            <p:ph idx="1"/>
          </p:nvPr>
        </p:nvSpPr>
        <p:spPr>
          <a:xfrm>
            <a:off x="1477352" y="1346886"/>
            <a:ext cx="3351225" cy="5399902"/>
          </a:xfrm>
        </p:spPr>
        <p:txBody>
          <a:bodyPr>
            <a:normAutofit/>
          </a:bodyPr>
          <a:lstStyle/>
          <a:p>
            <a:r>
              <a:rPr lang="en-US" sz="1600" dirty="0"/>
              <a:t>Background: </a:t>
            </a:r>
          </a:p>
          <a:p>
            <a:pPr lvl="1"/>
            <a:r>
              <a:rPr lang="en-US" sz="1400" dirty="0"/>
              <a:t>Many factors determine if a dog is suited for guide work</a:t>
            </a:r>
          </a:p>
          <a:p>
            <a:pPr lvl="1"/>
            <a:r>
              <a:rPr lang="en-US" sz="1400" dirty="0"/>
              <a:t>What are the non-environmental factors?</a:t>
            </a:r>
          </a:p>
          <a:p>
            <a:r>
              <a:rPr lang="en-US" sz="1600" dirty="0"/>
              <a:t>Personal motivation: I was a guide dog puppy raiser! </a:t>
            </a:r>
            <a:r>
              <a:rPr lang="en-US" sz="1600" dirty="0">
                <a:sym typeface="Wingdings" pitchFamily="2" charset="2"/>
              </a:rPr>
              <a:t></a:t>
            </a:r>
            <a:endParaRPr lang="en-US" sz="1600" dirty="0"/>
          </a:p>
          <a:p>
            <a:r>
              <a:rPr lang="en-US" sz="1600" dirty="0"/>
              <a:t>Researchers’ motivation: In humans and other animals, to what extent do cognitive skills and temperament contribute to “successful” outcomes? </a:t>
            </a:r>
          </a:p>
          <a:p>
            <a:endParaRPr lang="en-US" sz="1600" dirty="0"/>
          </a:p>
        </p:txBody>
      </p:sp>
      <p:pic>
        <p:nvPicPr>
          <p:cNvPr id="15" name="Picture 14">
            <a:extLst>
              <a:ext uri="{FF2B5EF4-FFF2-40B4-BE49-F238E27FC236}">
                <a16:creationId xmlns:a16="http://schemas.microsoft.com/office/drawing/2014/main" id="{64EC32D3-A1CA-2749-A195-51CD24DC15DD}"/>
              </a:ext>
            </a:extLst>
          </p:cNvPr>
          <p:cNvPicPr>
            <a:picLocks noChangeAspect="1"/>
          </p:cNvPicPr>
          <p:nvPr/>
        </p:nvPicPr>
        <p:blipFill>
          <a:blip r:embed="rId4"/>
          <a:stretch>
            <a:fillRect/>
          </a:stretch>
        </p:blipFill>
        <p:spPr>
          <a:xfrm>
            <a:off x="5307939" y="751662"/>
            <a:ext cx="2751849" cy="190270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11" name="Picture 10">
            <a:extLst>
              <a:ext uri="{FF2B5EF4-FFF2-40B4-BE49-F238E27FC236}">
                <a16:creationId xmlns:a16="http://schemas.microsoft.com/office/drawing/2014/main" id="{51DEF5D4-E39C-EF44-87F1-7C6671D49D43}"/>
              </a:ext>
            </a:extLst>
          </p:cNvPr>
          <p:cNvPicPr>
            <a:picLocks noChangeAspect="1"/>
          </p:cNvPicPr>
          <p:nvPr/>
        </p:nvPicPr>
        <p:blipFill rotWithShape="1">
          <a:blip r:embed="rId5"/>
          <a:srcRect r="10681" b="2"/>
          <a:stretch/>
        </p:blipFill>
        <p:spPr>
          <a:xfrm rot="5400000">
            <a:off x="5045225" y="3444046"/>
            <a:ext cx="3277277" cy="275184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6" name="TextBox 15">
            <a:extLst>
              <a:ext uri="{FF2B5EF4-FFF2-40B4-BE49-F238E27FC236}">
                <a16:creationId xmlns:a16="http://schemas.microsoft.com/office/drawing/2014/main" id="{DF5C6C3B-F534-6347-903F-2304C5E4DB53}"/>
              </a:ext>
            </a:extLst>
          </p:cNvPr>
          <p:cNvSpPr txBox="1"/>
          <p:nvPr/>
        </p:nvSpPr>
        <p:spPr>
          <a:xfrm>
            <a:off x="5307938" y="2630836"/>
            <a:ext cx="2751849" cy="461665"/>
          </a:xfrm>
          <a:prstGeom prst="rect">
            <a:avLst/>
          </a:prstGeom>
          <a:noFill/>
        </p:spPr>
        <p:txBody>
          <a:bodyPr wrap="square" rtlCol="0">
            <a:spAutoFit/>
          </a:bodyPr>
          <a:lstStyle/>
          <a:p>
            <a:r>
              <a:rPr lang="en-US" sz="1200" dirty="0">
                <a:hlinkClick r:id="rId6"/>
              </a:rPr>
              <a:t>https://topdogtips.com/tool-best-guide-dog/</a:t>
            </a:r>
            <a:endParaRPr lang="en-US" sz="1200" dirty="0"/>
          </a:p>
        </p:txBody>
      </p:sp>
    </p:spTree>
    <p:extLst>
      <p:ext uri="{BB962C8B-B14F-4D97-AF65-F5344CB8AC3E}">
        <p14:creationId xmlns:p14="http://schemas.microsoft.com/office/powerpoint/2010/main" val="2253401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extLst/>
          </a:blip>
          <a:stretch/>
        </a:blip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47" name="Picture 46">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49" name="Rectangle 48">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1D8F6-FD9B-C54A-8B18-732889A7C84D}"/>
              </a:ext>
            </a:extLst>
          </p:cNvPr>
          <p:cNvSpPr>
            <a:spLocks noGrp="1"/>
          </p:cNvSpPr>
          <p:nvPr>
            <p:ph type="title"/>
          </p:nvPr>
        </p:nvSpPr>
        <p:spPr>
          <a:xfrm>
            <a:off x="1000897" y="808056"/>
            <a:ext cx="6932483" cy="1077229"/>
          </a:xfrm>
        </p:spPr>
        <p:txBody>
          <a:bodyPr>
            <a:normAutofit fontScale="90000"/>
          </a:bodyPr>
          <a:lstStyle/>
          <a:p>
            <a:pPr algn="l"/>
            <a:r>
              <a:rPr lang="en-US" sz="2000" dirty="0"/>
              <a:t>I will answer my research question by using the following data set from Dryad: Effects of maternal investment, temperament, and cognition on guide dog success</a:t>
            </a:r>
            <a:br>
              <a:rPr lang="en-US" sz="1500" dirty="0"/>
            </a:br>
            <a:endParaRPr lang="en-US" sz="1500" dirty="0"/>
          </a:p>
        </p:txBody>
      </p:sp>
      <p:sp>
        <p:nvSpPr>
          <p:cNvPr id="3" name="Content Placeholder 2">
            <a:extLst>
              <a:ext uri="{FF2B5EF4-FFF2-40B4-BE49-F238E27FC236}">
                <a16:creationId xmlns:a16="http://schemas.microsoft.com/office/drawing/2014/main" id="{B4E5D359-B2E7-574B-A6B3-6CD512B6F54F}"/>
              </a:ext>
            </a:extLst>
          </p:cNvPr>
          <p:cNvSpPr>
            <a:spLocks noGrp="1"/>
          </p:cNvSpPr>
          <p:nvPr>
            <p:ph idx="1"/>
          </p:nvPr>
        </p:nvSpPr>
        <p:spPr>
          <a:xfrm>
            <a:off x="1099752" y="1705232"/>
            <a:ext cx="4182420" cy="4695568"/>
          </a:xfrm>
        </p:spPr>
        <p:txBody>
          <a:bodyPr>
            <a:noAutofit/>
          </a:bodyPr>
          <a:lstStyle/>
          <a:p>
            <a:pPr marL="0" indent="0">
              <a:lnSpc>
                <a:spcPct val="110000"/>
              </a:lnSpc>
              <a:buNone/>
            </a:pPr>
            <a:r>
              <a:rPr lang="en-US" sz="1500" dirty="0"/>
              <a:t>The Study: </a:t>
            </a:r>
          </a:p>
          <a:p>
            <a:pPr>
              <a:lnSpc>
                <a:spcPct val="110000"/>
              </a:lnSpc>
            </a:pPr>
            <a:r>
              <a:rPr lang="en-US" sz="1500" dirty="0"/>
              <a:t>Followed guide dog program puppies from age of ~2 weeks to completion of program (age varied)</a:t>
            </a:r>
          </a:p>
          <a:p>
            <a:pPr>
              <a:lnSpc>
                <a:spcPct val="110000"/>
              </a:lnSpc>
            </a:pPr>
            <a:r>
              <a:rPr lang="en-US" sz="1500" dirty="0"/>
              <a:t>Created eleven tasks for dogs to complete</a:t>
            </a:r>
          </a:p>
          <a:p>
            <a:pPr>
              <a:lnSpc>
                <a:spcPct val="110000"/>
              </a:lnSpc>
            </a:pPr>
            <a:r>
              <a:rPr lang="en-US" sz="1500" dirty="0"/>
              <a:t>Each task measured several variables in order to measure cognitive skills/intelligence and temperament</a:t>
            </a:r>
          </a:p>
          <a:p>
            <a:pPr>
              <a:lnSpc>
                <a:spcPct val="110000"/>
              </a:lnSpc>
            </a:pPr>
            <a:r>
              <a:rPr lang="en-US" sz="1500" dirty="0"/>
              <a:t>Performed Odds Ratio tests to determine odds of certain traits aligning with success or failure in the program</a:t>
            </a:r>
          </a:p>
          <a:p>
            <a:pPr>
              <a:lnSpc>
                <a:spcPct val="110000"/>
              </a:lnSpc>
            </a:pPr>
            <a:endParaRPr lang="en-US" sz="1500" dirty="0"/>
          </a:p>
          <a:p>
            <a:pPr>
              <a:lnSpc>
                <a:spcPct val="110000"/>
              </a:lnSpc>
            </a:pPr>
            <a:endParaRPr lang="en-US" sz="1500" dirty="0"/>
          </a:p>
        </p:txBody>
      </p:sp>
      <p:pic>
        <p:nvPicPr>
          <p:cNvPr id="5" name="Picture 4">
            <a:extLst>
              <a:ext uri="{FF2B5EF4-FFF2-40B4-BE49-F238E27FC236}">
                <a16:creationId xmlns:a16="http://schemas.microsoft.com/office/drawing/2014/main" id="{631EBA3A-F4B7-404A-AAAA-8DC055F97D56}"/>
              </a:ext>
            </a:extLst>
          </p:cNvPr>
          <p:cNvPicPr>
            <a:picLocks noChangeAspect="1"/>
          </p:cNvPicPr>
          <p:nvPr/>
        </p:nvPicPr>
        <p:blipFill>
          <a:blip r:embed="rId5"/>
          <a:stretch>
            <a:fillRect/>
          </a:stretch>
        </p:blipFill>
        <p:spPr>
          <a:xfrm>
            <a:off x="5428012" y="2551317"/>
            <a:ext cx="2965298" cy="235431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5" name="Rectangle 54">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56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7" name="Rectangle 26">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717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02893" y="1064365"/>
            <a:ext cx="2142436" cy="3313671"/>
          </a:xfrm>
        </p:spPr>
        <p:txBody>
          <a:bodyPr>
            <a:normAutofit/>
          </a:bodyPr>
          <a:lstStyle/>
          <a:p>
            <a:pPr algn="l"/>
            <a:r>
              <a:rPr lang="en-US">
                <a:solidFill>
                  <a:schemeClr val="bg1"/>
                </a:solidFill>
                <a:latin typeface="Arial" panose="020B0604020202020204" pitchFamily="34" charset="0"/>
                <a:cs typeface="Arial" panose="020B0604020202020204" pitchFamily="34" charset="0"/>
              </a:rPr>
              <a:t>About the Data</a:t>
            </a:r>
          </a:p>
        </p:txBody>
      </p:sp>
      <p:sp>
        <p:nvSpPr>
          <p:cNvPr id="29" name="Rectangle 28">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576" y="0"/>
            <a:ext cx="3429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EBE3F6DA-E03A-42A3-A105-A59196CAAF58}"/>
              </a:ext>
            </a:extLst>
          </p:cNvPr>
          <p:cNvGraphicFramePr>
            <a:graphicFrameLocks noGrp="1"/>
          </p:cNvGraphicFramePr>
          <p:nvPr>
            <p:ph idx="1"/>
            <p:extLst>
              <p:ext uri="{D42A27DB-BD31-4B8C-83A1-F6EECF244321}">
                <p14:modId xmlns:p14="http://schemas.microsoft.com/office/powerpoint/2010/main" val="306002343"/>
              </p:ext>
            </p:extLst>
          </p:nvPr>
        </p:nvGraphicFramePr>
        <p:xfrm>
          <a:off x="4130386" y="897534"/>
          <a:ext cx="4417265" cy="5319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18563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Anticipated Details</a:t>
            </a:r>
          </a:p>
        </p:txBody>
      </p:sp>
      <p:sp>
        <p:nvSpPr>
          <p:cNvPr id="3" name="Content Placeholder 2"/>
          <p:cNvSpPr>
            <a:spLocks noGrp="1"/>
          </p:cNvSpPr>
          <p:nvPr>
            <p:ph idx="1"/>
          </p:nvPr>
        </p:nvSpPr>
        <p:spPr/>
        <p:txBody>
          <a:bodyPr>
            <a:normAutofit lnSpcReduction="10000"/>
          </a:bodyPr>
          <a:lstStyle/>
          <a:p>
            <a:r>
              <a:rPr lang="en-US" dirty="0" err="1"/>
              <a:t>Subsetting</a:t>
            </a:r>
            <a:r>
              <a:rPr lang="en-US" dirty="0"/>
              <a:t> the data by breed and specific variables to be looked at</a:t>
            </a:r>
          </a:p>
          <a:p>
            <a:r>
              <a:rPr lang="en-US" dirty="0"/>
              <a:t>Several one way ANOVA tests:</a:t>
            </a:r>
          </a:p>
          <a:p>
            <a:pPr lvl="1"/>
            <a:r>
              <a:rPr lang="en-US" dirty="0"/>
              <a:t>Breed and success</a:t>
            </a:r>
          </a:p>
          <a:p>
            <a:pPr lvl="1"/>
            <a:r>
              <a:rPr lang="en-US" dirty="0"/>
              <a:t>Multi step problem solving abilities and success</a:t>
            </a:r>
          </a:p>
          <a:p>
            <a:pPr lvl="1"/>
            <a:r>
              <a:rPr lang="en-US" dirty="0"/>
              <a:t>Tendency to vocalize when introduced to a novel object and success</a:t>
            </a:r>
          </a:p>
          <a:p>
            <a:pPr lvl="1"/>
            <a:r>
              <a:rPr lang="en-US" dirty="0"/>
              <a:t>Reactions to umbrella opening and success</a:t>
            </a:r>
          </a:p>
          <a:p>
            <a:r>
              <a:rPr lang="en-US" dirty="0"/>
              <a:t>Graphics/Visuals</a:t>
            </a:r>
          </a:p>
          <a:p>
            <a:pPr lvl="1"/>
            <a:r>
              <a:rPr lang="en-US" dirty="0"/>
              <a:t>Average success rate for each breed for each variable</a:t>
            </a:r>
          </a:p>
          <a:p>
            <a:pPr marL="0" indent="0">
              <a:buNone/>
            </a:pPr>
            <a:endParaRPr lang="en-US" dirty="0"/>
          </a:p>
          <a:p>
            <a:endParaRPr lang="en-US" dirty="0"/>
          </a:p>
          <a:p>
            <a:pPr marL="0" indent="0">
              <a:buNone/>
            </a:pPr>
            <a:endParaRPr lang="en-US" dirty="0"/>
          </a:p>
        </p:txBody>
      </p:sp>
      <p:sp>
        <p:nvSpPr>
          <p:cNvPr id="4" name="TextBox 3">
            <a:extLst>
              <a:ext uri="{FF2B5EF4-FFF2-40B4-BE49-F238E27FC236}">
                <a16:creationId xmlns:a16="http://schemas.microsoft.com/office/drawing/2014/main" id="{D8AAE17E-29AF-FF4E-AF61-C1A08F6FA307}"/>
              </a:ext>
            </a:extLst>
          </p:cNvPr>
          <p:cNvSpPr txBox="1"/>
          <p:nvPr/>
        </p:nvSpPr>
        <p:spPr>
          <a:xfrm>
            <a:off x="1037967" y="5449330"/>
            <a:ext cx="7339913" cy="923330"/>
          </a:xfrm>
          <a:prstGeom prst="rect">
            <a:avLst/>
          </a:prstGeom>
          <a:noFill/>
        </p:spPr>
        <p:txBody>
          <a:bodyPr wrap="square" rtlCol="0">
            <a:spAutoFit/>
          </a:bodyPr>
          <a:lstStyle/>
          <a:p>
            <a:r>
              <a:rPr lang="en-US" dirty="0"/>
              <a:t>H</a:t>
            </a:r>
            <a:r>
              <a:rPr lang="en-US" baseline="-25000" dirty="0"/>
              <a:t>0</a:t>
            </a:r>
            <a:r>
              <a:rPr lang="en-US" dirty="0"/>
              <a:t> : </a:t>
            </a:r>
            <a:r>
              <a:rPr lang="en-US" dirty="0" err="1"/>
              <a:t>avg</a:t>
            </a:r>
            <a:r>
              <a:rPr lang="en-US" dirty="0"/>
              <a:t> success rate of goldens = labs = shepherds</a:t>
            </a:r>
          </a:p>
          <a:p>
            <a:r>
              <a:rPr lang="en-US" dirty="0"/>
              <a:t>H</a:t>
            </a:r>
            <a:r>
              <a:rPr lang="en-US" baseline="-25000" dirty="0"/>
              <a:t>1</a:t>
            </a:r>
            <a:r>
              <a:rPr lang="en-US" dirty="0"/>
              <a:t> : at least two breeds’ average success rates are significantly different</a:t>
            </a:r>
          </a:p>
        </p:txBody>
      </p:sp>
    </p:spTree>
    <p:extLst>
      <p:ext uri="{BB962C8B-B14F-4D97-AF65-F5344CB8AC3E}">
        <p14:creationId xmlns:p14="http://schemas.microsoft.com/office/powerpoint/2010/main" val="3590019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1317" y="672347"/>
            <a:ext cx="5878011" cy="1077229"/>
          </a:xfrm>
        </p:spPr>
        <p:txBody>
          <a:bodyPr/>
          <a:lstStyle/>
          <a:p>
            <a:pPr algn="l"/>
            <a:r>
              <a:rPr lang="en-US" dirty="0"/>
              <a:t>Anticipated Results</a:t>
            </a:r>
          </a:p>
        </p:txBody>
      </p:sp>
      <p:sp>
        <p:nvSpPr>
          <p:cNvPr id="3" name="Content Placeholder 2"/>
          <p:cNvSpPr>
            <a:spLocks noGrp="1"/>
          </p:cNvSpPr>
          <p:nvPr>
            <p:ph idx="1"/>
          </p:nvPr>
        </p:nvSpPr>
        <p:spPr>
          <a:xfrm>
            <a:off x="1198605" y="1037967"/>
            <a:ext cx="7055708" cy="3669957"/>
          </a:xfrm>
        </p:spPr>
        <p:txBody>
          <a:bodyPr>
            <a:noAutofit/>
          </a:bodyPr>
          <a:lstStyle/>
          <a:p>
            <a:r>
              <a:rPr lang="en-US" sz="1500" dirty="0"/>
              <a:t>From my background knowledge and information provided to me when I volunteered as a Guide Dogs for the Blind puppy raiser I know that different breeds had different rates of success (part of the reason my program did not use German Shepherds, only Labradors and Golden Retrievers)</a:t>
            </a:r>
          </a:p>
          <a:p>
            <a:pPr lvl="1"/>
            <a:r>
              <a:rPr lang="en-US" sz="1500" dirty="0"/>
              <a:t>Reject the null</a:t>
            </a:r>
          </a:p>
          <a:p>
            <a:r>
              <a:rPr lang="en-US" sz="1500" dirty="0"/>
              <a:t>Difference in behavior for each breed and how important those behaviors are for each breed’s success</a:t>
            </a:r>
          </a:p>
          <a:p>
            <a:r>
              <a:rPr lang="en-US" sz="1500" dirty="0"/>
              <a:t>Research paper did note that poor performance by goldens in some tasks did not impact success as much as it did for other breeds (does the extra cute fluffiness let them get away with lower performance??)</a:t>
            </a:r>
          </a:p>
        </p:txBody>
      </p:sp>
      <p:pic>
        <p:nvPicPr>
          <p:cNvPr id="4" name="Picture 3">
            <a:extLst>
              <a:ext uri="{FF2B5EF4-FFF2-40B4-BE49-F238E27FC236}">
                <a16:creationId xmlns:a16="http://schemas.microsoft.com/office/drawing/2014/main" id="{3A2802A5-DED7-8042-A700-2959F4633CB9}"/>
              </a:ext>
            </a:extLst>
          </p:cNvPr>
          <p:cNvPicPr>
            <a:picLocks noChangeAspect="1"/>
          </p:cNvPicPr>
          <p:nvPr/>
        </p:nvPicPr>
        <p:blipFill rotWithShape="1">
          <a:blip r:embed="rId3"/>
          <a:srcRect l="14385" r="12341"/>
          <a:stretch/>
        </p:blipFill>
        <p:spPr>
          <a:xfrm>
            <a:off x="1381169" y="4707924"/>
            <a:ext cx="2014153" cy="1835046"/>
          </a:xfrm>
          <a:prstGeom prst="rect">
            <a:avLst/>
          </a:prstGeom>
        </p:spPr>
      </p:pic>
      <p:pic>
        <p:nvPicPr>
          <p:cNvPr id="5" name="Picture 4">
            <a:extLst>
              <a:ext uri="{FF2B5EF4-FFF2-40B4-BE49-F238E27FC236}">
                <a16:creationId xmlns:a16="http://schemas.microsoft.com/office/drawing/2014/main" id="{45757DD2-2245-9649-BE12-61DA739F3CEA}"/>
              </a:ext>
            </a:extLst>
          </p:cNvPr>
          <p:cNvPicPr>
            <a:picLocks noChangeAspect="1"/>
          </p:cNvPicPr>
          <p:nvPr/>
        </p:nvPicPr>
        <p:blipFill rotWithShape="1">
          <a:blip r:embed="rId4"/>
          <a:srcRect l="17568" r="18243"/>
          <a:stretch/>
        </p:blipFill>
        <p:spPr>
          <a:xfrm>
            <a:off x="3842950" y="4735674"/>
            <a:ext cx="1767018" cy="1835218"/>
          </a:xfrm>
          <a:prstGeom prst="rect">
            <a:avLst/>
          </a:prstGeom>
        </p:spPr>
      </p:pic>
      <p:pic>
        <p:nvPicPr>
          <p:cNvPr id="6" name="Picture 5">
            <a:extLst>
              <a:ext uri="{FF2B5EF4-FFF2-40B4-BE49-F238E27FC236}">
                <a16:creationId xmlns:a16="http://schemas.microsoft.com/office/drawing/2014/main" id="{B7C336A3-5D0C-4D4E-B959-915C6BC304FE}"/>
              </a:ext>
            </a:extLst>
          </p:cNvPr>
          <p:cNvPicPr>
            <a:picLocks noChangeAspect="1"/>
          </p:cNvPicPr>
          <p:nvPr/>
        </p:nvPicPr>
        <p:blipFill rotWithShape="1">
          <a:blip r:embed="rId5"/>
          <a:srcRect l="22702" r="12568"/>
          <a:stretch/>
        </p:blipFill>
        <p:spPr>
          <a:xfrm>
            <a:off x="6057596" y="4735845"/>
            <a:ext cx="1781732" cy="1835047"/>
          </a:xfrm>
          <a:prstGeom prst="rect">
            <a:avLst/>
          </a:prstGeom>
        </p:spPr>
      </p:pic>
      <p:sp>
        <p:nvSpPr>
          <p:cNvPr id="7" name="TextBox 6">
            <a:extLst>
              <a:ext uri="{FF2B5EF4-FFF2-40B4-BE49-F238E27FC236}">
                <a16:creationId xmlns:a16="http://schemas.microsoft.com/office/drawing/2014/main" id="{B748FA2E-F330-D540-9433-C9AC623F0A0E}"/>
              </a:ext>
            </a:extLst>
          </p:cNvPr>
          <p:cNvSpPr txBox="1"/>
          <p:nvPr/>
        </p:nvSpPr>
        <p:spPr>
          <a:xfrm>
            <a:off x="1322172" y="6497950"/>
            <a:ext cx="6808573" cy="369332"/>
          </a:xfrm>
          <a:prstGeom prst="rect">
            <a:avLst/>
          </a:prstGeom>
          <a:noFill/>
        </p:spPr>
        <p:txBody>
          <a:bodyPr wrap="square" rtlCol="0">
            <a:spAutoFit/>
          </a:bodyPr>
          <a:lstStyle/>
          <a:p>
            <a:r>
              <a:rPr lang="en-US" dirty="0">
                <a:hlinkClick r:id="rId6"/>
              </a:rPr>
              <a:t>https://www.akc.org/dog-breeds</a:t>
            </a:r>
            <a:endParaRPr lang="en-US" dirty="0"/>
          </a:p>
        </p:txBody>
      </p:sp>
    </p:spTree>
    <p:extLst>
      <p:ext uri="{BB962C8B-B14F-4D97-AF65-F5344CB8AC3E}">
        <p14:creationId xmlns:p14="http://schemas.microsoft.com/office/powerpoint/2010/main" val="252124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0822-168B-5944-85D1-48E43E036CCC}"/>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9E5B4281-2BD2-A240-A71E-859AA387BBA6}"/>
              </a:ext>
            </a:extLst>
          </p:cNvPr>
          <p:cNvSpPr>
            <a:spLocks noGrp="1"/>
          </p:cNvSpPr>
          <p:nvPr>
            <p:ph idx="1"/>
          </p:nvPr>
        </p:nvSpPr>
        <p:spPr/>
        <p:txBody>
          <a:bodyPr>
            <a:normAutofit lnSpcReduction="10000"/>
          </a:bodyPr>
          <a:lstStyle/>
          <a:p>
            <a:pPr marL="342900" indent="-342900">
              <a:buAutoNum type="arabicPeriod"/>
            </a:pPr>
            <a:r>
              <a:rPr lang="en-US" dirty="0"/>
              <a:t>Bray EE, </a:t>
            </a:r>
            <a:r>
              <a:rPr lang="en-US" dirty="0" err="1"/>
              <a:t>Sammel</a:t>
            </a:r>
            <a:r>
              <a:rPr lang="en-US" dirty="0"/>
              <a:t> MD, Cheney DL, </a:t>
            </a:r>
            <a:r>
              <a:rPr lang="en-US" dirty="0" err="1"/>
              <a:t>Serpell</a:t>
            </a:r>
            <a:r>
              <a:rPr lang="en-US" dirty="0"/>
              <a:t> JA, Seyfarth RM (2017) Effects of maternal investment, temperament, and cognition on guide dog success. Proceedings of the National Academy of Sciences of the United States of America 114(34): 9128-9133. </a:t>
            </a:r>
            <a:r>
              <a:rPr lang="en-US" dirty="0">
                <a:hlinkClick r:id="rId2"/>
              </a:rPr>
              <a:t>https://doi.org/10.1073/pnas.1704303114</a:t>
            </a:r>
            <a:endParaRPr lang="en-US" dirty="0"/>
          </a:p>
          <a:p>
            <a:pPr marL="342900" indent="-342900">
              <a:buAutoNum type="arabicPeriod"/>
            </a:pPr>
            <a:r>
              <a:rPr lang="en-US" dirty="0"/>
              <a:t>Bray EE, </a:t>
            </a:r>
            <a:r>
              <a:rPr lang="en-US" dirty="0" err="1"/>
              <a:t>Sammel</a:t>
            </a:r>
            <a:r>
              <a:rPr lang="en-US" dirty="0"/>
              <a:t> MD, Cheney DL, </a:t>
            </a:r>
            <a:r>
              <a:rPr lang="en-US" dirty="0" err="1"/>
              <a:t>Serpell</a:t>
            </a:r>
            <a:r>
              <a:rPr lang="en-US" dirty="0"/>
              <a:t> JA, Seyfarth RM (2017) Data from: Effects of maternal investment, temperament, and cognition on guide dog success. Dryad Digital Repository. </a:t>
            </a:r>
            <a:r>
              <a:rPr lang="en-US" dirty="0">
                <a:hlinkClick r:id="rId3"/>
              </a:rPr>
              <a:t>https://doi.org/10.5061/dryad.50fj0</a:t>
            </a:r>
            <a:endParaRPr lang="en-US" dirty="0"/>
          </a:p>
          <a:p>
            <a:pPr marL="0" indent="0">
              <a:buNone/>
            </a:pPr>
            <a:endParaRPr lang="en-US" dirty="0"/>
          </a:p>
        </p:txBody>
      </p:sp>
    </p:spTree>
    <p:extLst>
      <p:ext uri="{BB962C8B-B14F-4D97-AF65-F5344CB8AC3E}">
        <p14:creationId xmlns:p14="http://schemas.microsoft.com/office/powerpoint/2010/main" val="17700516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{2A25163B-7A53-AE4A-85A1-6725DCA37BE1}tf16401378</Template>
  <TotalTime>1073</TotalTime>
  <Words>497</Words>
  <Application>Microsoft Macintosh PowerPoint</Application>
  <PresentationFormat>On-screen Show (4:3)</PresentationFormat>
  <Paragraphs>44</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MS Shell Dlg 2</vt:lpstr>
      <vt:lpstr>Wingdings</vt:lpstr>
      <vt:lpstr>Wingdings 3</vt:lpstr>
      <vt:lpstr>Madison</vt:lpstr>
      <vt:lpstr>Relationships between Breed, Temperament, Intelligence and Guide Dog Success: Do different breeds of guide dog program puppies affect behavior and ultimate success as a guide dog? </vt:lpstr>
      <vt:lpstr>Background and Motivation</vt:lpstr>
      <vt:lpstr>I will answer my research question by using the following data set from Dryad: Effects of maternal investment, temperament, and cognition on guide dog success </vt:lpstr>
      <vt:lpstr>About the Data</vt:lpstr>
      <vt:lpstr>Anticipated Details</vt:lpstr>
      <vt:lpstr>Anticipated Results</vt:lpstr>
      <vt:lpstr>References</vt:lpstr>
    </vt:vector>
  </TitlesOfParts>
  <Company>University of Colorado Boulder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Project</dc:title>
  <dc:creator>Sam Flaxman</dc:creator>
  <cp:lastModifiedBy>Sarah Mary Carlton Colbert</cp:lastModifiedBy>
  <cp:revision>20</cp:revision>
  <dcterms:created xsi:type="dcterms:W3CDTF">2015-03-02T05:00:33Z</dcterms:created>
  <dcterms:modified xsi:type="dcterms:W3CDTF">2019-04-15T16:37:09Z</dcterms:modified>
</cp:coreProperties>
</file>